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,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, and humm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,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,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9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8178" y="-2842117"/>
            <a:ext cx="25320356" cy="82242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Mushrooms-In-Schools.png" descr="Mushrooms-In-School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3498" y="13862311"/>
            <a:ext cx="2673850" cy="11663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5" name="Group"/>
          <p:cNvGrpSpPr/>
          <p:nvPr/>
        </p:nvGrpSpPr>
        <p:grpSpPr>
          <a:xfrm>
            <a:off x="1032077" y="12808211"/>
            <a:ext cx="4819195" cy="590691"/>
            <a:chOff x="0" y="0"/>
            <a:chExt cx="4819194" cy="590690"/>
          </a:xfrm>
        </p:grpSpPr>
        <p:pic>
          <p:nvPicPr>
            <p:cNvPr id="153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64662"/>
              <a:ext cx="461366" cy="4613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4" name="@MushroomsInSchools"/>
            <p:cNvSpPr txBox="1"/>
            <p:nvPr/>
          </p:nvSpPr>
          <p:spPr>
            <a:xfrm>
              <a:off x="511666" y="0"/>
              <a:ext cx="4307529" cy="5906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b">
              <a:normAutofit fontScale="100000" lnSpcReduction="0"/>
            </a:bodyPr>
            <a:lstStyle>
              <a:lvl1pPr algn="l" defTabSz="448055">
                <a:defRPr b="1" sz="2842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@MushroomsInSchools</a:t>
              </a:r>
            </a:p>
          </p:txBody>
        </p:sp>
      </p:grpSp>
      <p:pic>
        <p:nvPicPr>
          <p:cNvPr id="15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934774" y="5421722"/>
            <a:ext cx="10139934" cy="77482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776822" y="1262253"/>
            <a:ext cx="4122909" cy="1795802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Mushroom"/>
          <p:cNvSpPr txBox="1"/>
          <p:nvPr/>
        </p:nvSpPr>
        <p:spPr>
          <a:xfrm>
            <a:off x="3265016" y="8096266"/>
            <a:ext cx="9073582" cy="3051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sz="10800">
                <a:solidFill>
                  <a:srgbClr val="DD665F"/>
                </a:solidFill>
                <a:latin typeface="Luna"/>
                <a:ea typeface="Luna"/>
                <a:cs typeface="Luna"/>
                <a:sym typeface="Luna"/>
              </a:defRPr>
            </a:lvl1pPr>
          </a:lstStyle>
          <a:p>
            <a:pPr/>
            <a:r>
              <a:t>Mushroom</a:t>
            </a:r>
          </a:p>
        </p:txBody>
      </p:sp>
      <p:pic>
        <p:nvPicPr>
          <p:cNvPr id="15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350211" y="1228531"/>
            <a:ext cx="27963231" cy="45828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66695" y="606062"/>
            <a:ext cx="5149958" cy="5340663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Tasting a"/>
          <p:cNvSpPr txBox="1"/>
          <p:nvPr/>
        </p:nvSpPr>
        <p:spPr>
          <a:xfrm>
            <a:off x="4338734" y="5701477"/>
            <a:ext cx="6926146" cy="2922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sz="8300">
                <a:solidFill>
                  <a:srgbClr val="DD665F"/>
                </a:solidFill>
                <a:latin typeface="Luna"/>
                <a:ea typeface="Luna"/>
                <a:cs typeface="Luna"/>
                <a:sym typeface="Luna"/>
              </a:defRPr>
            </a:lvl1pPr>
          </a:lstStyle>
          <a:p>
            <a:pPr/>
            <a:r>
              <a:t>Tasting 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DD66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" name="Five Types of Tastes"/>
          <p:cNvSpPr txBox="1"/>
          <p:nvPr/>
        </p:nvSpPr>
        <p:spPr>
          <a:xfrm>
            <a:off x="850014" y="3425451"/>
            <a:ext cx="10491491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DD665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Five Types of Tastes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65" name="Our tongues can differentiate between these flavors"/>
          <p:cNvSpPr txBox="1"/>
          <p:nvPr/>
        </p:nvSpPr>
        <p:spPr>
          <a:xfrm>
            <a:off x="2189848" y="5056652"/>
            <a:ext cx="15582992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ts val="7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Our tongues can differentiate between these flavors</a:t>
            </a:r>
          </a:p>
        </p:txBody>
      </p:sp>
      <p:sp>
        <p:nvSpPr>
          <p:cNvPr id="166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DD66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67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DD665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8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DD665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6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09017" y="6167152"/>
            <a:ext cx="15165966" cy="64461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DD66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2" name="What is Umami?"/>
          <p:cNvSpPr txBox="1"/>
          <p:nvPr/>
        </p:nvSpPr>
        <p:spPr>
          <a:xfrm>
            <a:off x="850014" y="3425451"/>
            <a:ext cx="8666362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DD665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What is Umami?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73" name="• One of the five basic taste categories in food.…"/>
          <p:cNvSpPr txBox="1"/>
          <p:nvPr/>
        </p:nvSpPr>
        <p:spPr>
          <a:xfrm>
            <a:off x="1733124" y="5971309"/>
            <a:ext cx="14082313" cy="528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7000"/>
              </a:lnSpc>
              <a:defRPr sz="5000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One of the five basic taste categories in food.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ts val="7000"/>
              </a:lnSpc>
              <a:defRPr sz="5000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ts val="7000"/>
              </a:lnSpc>
              <a:defRPr sz="5000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It was first discovered and defined in Japan </a:t>
            </a:r>
            <a:br/>
            <a:r>
              <a:t>  in 1908.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ts val="7000"/>
              </a:lnSpc>
              <a:defRPr sz="5000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ts val="7000"/>
              </a:lnSpc>
              <a:defRPr sz="5000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Means “delicious” or “savory.” </a:t>
            </a:r>
          </a:p>
        </p:txBody>
      </p:sp>
      <p:sp>
        <p:nvSpPr>
          <p:cNvPr id="174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DD66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75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DD665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6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DD665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7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1638" t="6500" r="1638" b="10139"/>
          <a:stretch>
            <a:fillRect/>
          </a:stretch>
        </p:blipFill>
        <p:spPr>
          <a:xfrm>
            <a:off x="16196619" y="2869177"/>
            <a:ext cx="7645357" cy="97838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DD66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" name="Umami…"/>
          <p:cNvSpPr txBox="1"/>
          <p:nvPr/>
        </p:nvSpPr>
        <p:spPr>
          <a:xfrm>
            <a:off x="1343243" y="2980952"/>
            <a:ext cx="7360644" cy="241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DD665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Umami</a:t>
            </a:r>
          </a:p>
          <a:p>
            <a:pPr algn="l" defTabSz="457200">
              <a:defRPr sz="5300">
                <a:solidFill>
                  <a:srgbClr val="DD665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Technical Definition</a:t>
            </a:r>
            <a:r>
              <a:rPr b="1">
                <a:latin typeface="Times Roman"/>
                <a:ea typeface="Times Roman"/>
                <a:cs typeface="Times Roman"/>
                <a:sym typeface="Times Roman"/>
              </a:rPr>
              <a:t>  </a:t>
            </a:r>
          </a:p>
        </p:txBody>
      </p:sp>
      <p:sp>
        <p:nvSpPr>
          <p:cNvPr id="181" name="• The flavor sensation that occurs when taste responders on your tongue detect an amino acid called glutamate.…"/>
          <p:cNvSpPr txBox="1"/>
          <p:nvPr/>
        </p:nvSpPr>
        <p:spPr>
          <a:xfrm>
            <a:off x="1733124" y="5895109"/>
            <a:ext cx="10319729" cy="543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6300"/>
              </a:lnSpc>
              <a:defRPr sz="4400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The flavor sensation that occurs when taste responders on your tongue detect an amino acid called glutamate. 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ts val="6300"/>
              </a:lnSpc>
              <a:defRPr sz="4400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ts val="6300"/>
              </a:lnSpc>
              <a:defRPr sz="4400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Your brain receives these signals, and you experience a deep, meaty, savory taste. </a:t>
            </a:r>
          </a:p>
        </p:txBody>
      </p:sp>
      <p:sp>
        <p:nvSpPr>
          <p:cNvPr id="182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DD66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83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DD665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4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DD665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85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21627" t="0" r="21627" b="0"/>
          <a:stretch>
            <a:fillRect/>
          </a:stretch>
        </p:blipFill>
        <p:spPr>
          <a:xfrm>
            <a:off x="13355254" y="3101126"/>
            <a:ext cx="10530651" cy="97035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DD66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8" name="What other foods have Umami?"/>
          <p:cNvSpPr txBox="1"/>
          <p:nvPr/>
        </p:nvSpPr>
        <p:spPr>
          <a:xfrm>
            <a:off x="850014" y="3425451"/>
            <a:ext cx="16694151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DD665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What other foods have Umami?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89" name="• Meats…"/>
          <p:cNvSpPr txBox="1"/>
          <p:nvPr/>
        </p:nvSpPr>
        <p:spPr>
          <a:xfrm>
            <a:off x="2367463" y="5313015"/>
            <a:ext cx="14082313" cy="614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41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Meats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ct val="150000"/>
              </a:lnSpc>
              <a:defRPr sz="41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Gravies 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ct val="150000"/>
              </a:lnSpc>
              <a:defRPr sz="41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Broths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ct val="150000"/>
              </a:lnSpc>
              <a:defRPr sz="41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Tomatoes 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ct val="150000"/>
              </a:lnSpc>
              <a:defRPr sz="41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Cheese 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ct val="150000"/>
              </a:lnSpc>
              <a:defRPr sz="41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Soy sauce</a:t>
            </a:r>
          </a:p>
        </p:txBody>
      </p:sp>
      <p:sp>
        <p:nvSpPr>
          <p:cNvPr id="190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DD66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91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DD665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2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DD665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9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73464" y="5174273"/>
            <a:ext cx="11083808" cy="70839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80421" y="8246324"/>
            <a:ext cx="8683232" cy="5155669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DD66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7" name="Why Umami matters"/>
          <p:cNvSpPr txBox="1"/>
          <p:nvPr/>
        </p:nvSpPr>
        <p:spPr>
          <a:xfrm>
            <a:off x="850014" y="3425451"/>
            <a:ext cx="11030745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DD665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Why Umami matters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98" name="• People seek out umami in the culinary field.…"/>
          <p:cNvSpPr txBox="1"/>
          <p:nvPr/>
        </p:nvSpPr>
        <p:spPr>
          <a:xfrm>
            <a:off x="1682376" y="5403850"/>
            <a:ext cx="11208525" cy="290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People seek out umami in the culinary field. </a:t>
            </a:r>
            <a:endParaRPr sz="1200">
              <a:solidFill>
                <a:srgbClr val="000000"/>
              </a:solidFill>
            </a:endParaRPr>
          </a:p>
          <a:p>
            <a:pPr algn="l" defTabSz="457200"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 sz="1200">
              <a:solidFill>
                <a:srgbClr val="000000"/>
              </a:solidFill>
            </a:endParaRPr>
          </a:p>
          <a:p>
            <a:pPr algn="l" defTabSz="457200"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Mushrooms specifically are used by chefs and </a:t>
            </a:r>
            <a:br/>
            <a:r>
              <a:t>  home cooks around the world as an amplifier to </a:t>
            </a:r>
            <a:br/>
            <a:r>
              <a:t>  add some extra “oomph” to dishes. </a:t>
            </a:r>
          </a:p>
        </p:txBody>
      </p:sp>
      <p:sp>
        <p:nvSpPr>
          <p:cNvPr id="199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DD66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00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DD665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1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DD665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202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2600" t="0" r="33008" b="0"/>
          <a:stretch>
            <a:fillRect/>
          </a:stretch>
        </p:blipFill>
        <p:spPr>
          <a:xfrm>
            <a:off x="13358976" y="3447158"/>
            <a:ext cx="10147045" cy="88012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